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9" r:id="rId1"/>
  </p:sldMasterIdLst>
  <p:sldIdLst>
    <p:sldId id="256" r:id="rId2"/>
    <p:sldId id="263" r:id="rId3"/>
    <p:sldId id="266" r:id="rId4"/>
    <p:sldId id="260" r:id="rId5"/>
    <p:sldId id="268" r:id="rId6"/>
    <p:sldId id="269" r:id="rId7"/>
    <p:sldId id="267" r:id="rId8"/>
    <p:sldId id="264" r:id="rId9"/>
  </p:sldIdLst>
  <p:sldSz cx="9144000" cy="6858000" type="screen4x3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964"/>
    <a:srgbClr val="0033CC"/>
    <a:srgbClr val="00518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4" autoAdjust="0"/>
  </p:normalViewPr>
  <p:slideViewPr>
    <p:cSldViewPr>
      <p:cViewPr>
        <p:scale>
          <a:sx n="100" d="100"/>
          <a:sy n="100" d="100"/>
        </p:scale>
        <p:origin x="-2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E9E611A-B3A5-400A-94C1-1F8C28C66AB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slow">
    <p:plu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C6485-D876-4252-87A0-0462A225001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slow">
    <p:plu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B7714-4D5F-49E5-BA33-A5A1D2DBEFB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slow">
    <p:plus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719263"/>
            <a:ext cx="4038600" cy="4411662"/>
          </a:xfrm>
        </p:spPr>
        <p:txBody>
          <a:bodyPr>
            <a:normAutofit/>
          </a:bodyPr>
          <a:lstStyle/>
          <a:p>
            <a:pPr lvl="0"/>
            <a:r>
              <a:rPr lang="ru-RU" noProof="0" smtClean="0"/>
              <a:t>Вставка клипа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5BCA1-8689-49CB-BC88-D2D054860E5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slow">
    <p:plus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719263"/>
            <a:ext cx="8229600" cy="4411662"/>
          </a:xfrm>
        </p:spPr>
        <p:txBody>
          <a:bodyPr>
            <a:normAutofit/>
          </a:bodyPr>
          <a:lstStyle/>
          <a:p>
            <a:pPr lvl="0"/>
            <a:r>
              <a:rPr lang="ru-RU" noProof="0" smtClean="0"/>
              <a:t>Вставка рисунка SmartArt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02692-248F-403A-978D-2AAC1680E8D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slow"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1C0C7-3272-4DBF-A560-8BF682C73EA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slow">
    <p:plu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1DF1207-0D91-45D0-A48A-A219743F921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slow">
    <p:plu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84CC5-C6D6-44AA-BB9F-0EB3509ECF1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slow">
    <p:plu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ED59F-C525-4EB5-916D-CCE10D3F630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slow">
    <p:plu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9A48A-3C80-499A-B6F3-F2A2ECDF9A6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slow">
    <p:plu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1C6D1A9-7CD7-4A76-B915-4EE8CBCB0F3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slow">
    <p:plu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AB788-31A8-4C29-A519-EFB669BA1BD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slow">
    <p:plu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3506438-FA42-44D4-96D6-D40EDD398CC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 spd="slow">
    <p:plu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 alt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8FE3A8EB-4585-403D-BF95-D10DC6C86DA6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0" r:id="rId2"/>
    <p:sldLayoutId id="2147483858" r:id="rId3"/>
    <p:sldLayoutId id="2147483851" r:id="rId4"/>
    <p:sldLayoutId id="2147483852" r:id="rId5"/>
    <p:sldLayoutId id="2147483853" r:id="rId6"/>
    <p:sldLayoutId id="2147483859" r:id="rId7"/>
    <p:sldLayoutId id="2147483854" r:id="rId8"/>
    <p:sldLayoutId id="2147483860" r:id="rId9"/>
    <p:sldLayoutId id="2147483855" r:id="rId10"/>
    <p:sldLayoutId id="2147483856" r:id="rId11"/>
    <p:sldLayoutId id="2147483861" r:id="rId12"/>
    <p:sldLayoutId id="2147483862" r:id="rId13"/>
  </p:sldLayoutIdLst>
  <p:transition spd="slow">
    <p:plus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1" fontAlgn="base" hangingPunct="1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1" fontAlgn="base" hangingPunct="1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1" fontAlgn="base" hangingPunct="1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1" fontAlgn="base" hangingPunct="1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1" fontAlgn="base" hangingPunct="1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38" y="857250"/>
            <a:ext cx="7889875" cy="2651125"/>
          </a:xfrm>
        </p:spPr>
        <p:txBody>
          <a:bodyPr>
            <a:normAutofit fontScale="90000"/>
          </a:bodyPr>
          <a:lstStyle/>
          <a:p>
            <a:pPr marL="26988" algn="ctr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00518E"/>
                </a:solidFill>
              </a:rPr>
              <a:t>«СТРАТЕГИЧЕСКОЕ ПЛАНИРОВАНИЕ РАЗВИТИЯ ТЕРРИТОРИЙ:</a:t>
            </a:r>
            <a:br>
              <a:rPr lang="ru-RU" sz="3600" dirty="0" smtClean="0">
                <a:solidFill>
                  <a:srgbClr val="00518E"/>
                </a:solidFill>
              </a:rPr>
            </a:br>
            <a:r>
              <a:rPr lang="ru-RU" sz="3600" dirty="0" smtClean="0">
                <a:solidFill>
                  <a:srgbClr val="00518E"/>
                </a:solidFill>
              </a:rPr>
              <a:t> ОТ ПАТЕРНАЛИЗМА К РЕГИОНАЛЬНОЙ ИНИЦИАТИВЕ»</a:t>
            </a:r>
            <a:endParaRPr lang="ru-RU" b="0" i="1" u="sng" dirty="0">
              <a:solidFill>
                <a:srgbClr val="00518E"/>
              </a:solidFill>
              <a:latin typeface="Monotype Corsiva" pitchFamily="66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14375" y="4076700"/>
            <a:ext cx="7643813" cy="1800225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1"/>
                </a:solidFill>
                <a:latin typeface="Calibri" pitchFamily="34" charset="0"/>
              </a:rPr>
              <a:t>Андрей </a:t>
            </a:r>
            <a:r>
              <a:rPr lang="ru-RU" b="1" i="1" dirty="0" err="1" smtClean="0">
                <a:solidFill>
                  <a:schemeClr val="tx1"/>
                </a:solidFill>
                <a:latin typeface="Calibri" pitchFamily="34" charset="0"/>
              </a:rPr>
              <a:t>Моченков</a:t>
            </a:r>
            <a:endParaRPr lang="en-US" b="1" i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36513" indent="49213" algn="just" eaLnBrk="1" fontAlgn="auto" hangingPunct="1">
              <a:spcAft>
                <a:spcPts val="0"/>
              </a:spcAft>
              <a:defRPr/>
            </a:pPr>
            <a:r>
              <a:rPr lang="ru-RU" sz="1700" b="1" i="1" dirty="0" smtClean="0">
                <a:solidFill>
                  <a:schemeClr val="tx1"/>
                </a:solidFill>
                <a:latin typeface="Calibri" pitchFamily="34" charset="0"/>
              </a:rPr>
              <a:t>Заместитель председателя постоянной комиссии по социально-экономическому развитию, инвестициям и международному сотрудничеству Харьковского </a:t>
            </a:r>
            <a:r>
              <a:rPr lang="ru-RU" sz="1700" b="1" i="1" dirty="0" err="1" smtClean="0">
                <a:solidFill>
                  <a:schemeClr val="tx1"/>
                </a:solidFill>
                <a:latin typeface="Calibri" pitchFamily="34" charset="0"/>
              </a:rPr>
              <a:t>Облсовета</a:t>
            </a:r>
            <a:r>
              <a:rPr lang="ru-RU" sz="1700" b="1" i="1" dirty="0" smtClean="0">
                <a:solidFill>
                  <a:schemeClr val="tx1"/>
                </a:solidFill>
                <a:latin typeface="Calibri" pitchFamily="34" charset="0"/>
              </a:rPr>
              <a:t>, международный эксперт по инвестициям (CCIM), Председатель Совета директоров Группы компаний «Проконсул», к.т.н.</a:t>
            </a:r>
            <a:endParaRPr lang="ru-RU" sz="17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i="1" dirty="0">
              <a:latin typeface="Monotype Corsiva" pitchFamily="66" charset="0"/>
            </a:endParaRPr>
          </a:p>
        </p:txBody>
      </p:sp>
      <p:pic>
        <p:nvPicPr>
          <p:cNvPr id="4" name="Picture 4" descr="Логотип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480" y="6572272"/>
            <a:ext cx="1428800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571750" y="500063"/>
            <a:ext cx="6143625" cy="12954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marL="342900" indent="-342900" eaLnBrk="1" hangingPunct="1"/>
            <a:r>
              <a:rPr lang="ru-RU" sz="1400" i="1" smtClean="0">
                <a:solidFill>
                  <a:srgbClr val="003964"/>
                </a:solidFill>
                <a:effectLst/>
                <a:latin typeface="Calibri" pitchFamily="34" charset="0"/>
                <a:cs typeface="Times New Roman" pitchFamily="18" charset="0"/>
              </a:rPr>
              <a:t>       «Экономический рост в Украине напрямую зависит от экономической активности и предпринимательской инициативы на местах, инвестиционной привлекательности территорий и реализации инновационных подходов к управлению регионами… »</a:t>
            </a:r>
            <a:br>
              <a:rPr lang="ru-RU" sz="1400" i="1" smtClean="0">
                <a:solidFill>
                  <a:srgbClr val="003964"/>
                </a:solidFill>
                <a:effectLst/>
                <a:latin typeface="Calibri" pitchFamily="34" charset="0"/>
                <a:cs typeface="Times New Roman" pitchFamily="18" charset="0"/>
              </a:rPr>
            </a:br>
            <a:r>
              <a:rPr lang="ru-RU" sz="1400" i="1" smtClean="0">
                <a:solidFill>
                  <a:srgbClr val="003964"/>
                </a:solidFill>
                <a:effectLst/>
                <a:latin typeface="Calibri" pitchFamily="34" charset="0"/>
                <a:cs typeface="Times New Roman" pitchFamily="18" charset="0"/>
              </a:rPr>
              <a:t>	Из выступления Президента Украины на заседании Совета 	регионов 15.09.2011 г.</a:t>
            </a:r>
            <a:endParaRPr lang="ru-RU" sz="1400" smtClean="0">
              <a:solidFill>
                <a:srgbClr val="003964"/>
              </a:solidFill>
              <a:effectLst/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9219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214438" y="1714500"/>
            <a:ext cx="6786562" cy="428625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2400" b="1" smtClean="0">
                <a:solidFill>
                  <a:srgbClr val="00518E"/>
                </a:solidFill>
                <a:latin typeface="Arial" charset="0"/>
                <a:cs typeface="Arial" charset="0"/>
              </a:rPr>
              <a:t>Эффективное региональное развитие</a:t>
            </a:r>
          </a:p>
        </p:txBody>
      </p:sp>
      <p:sp>
        <p:nvSpPr>
          <p:cNvPr id="9220" name="Text Box 8"/>
          <p:cNvSpPr txBox="1">
            <a:spLocks noChangeArrowheads="1"/>
          </p:cNvSpPr>
          <p:nvPr/>
        </p:nvSpPr>
        <p:spPr bwMode="auto">
          <a:xfrm>
            <a:off x="611188" y="4456113"/>
            <a:ext cx="25923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221" name="Text Box 9"/>
          <p:cNvSpPr txBox="1">
            <a:spLocks noChangeArrowheads="1"/>
          </p:cNvSpPr>
          <p:nvPr/>
        </p:nvSpPr>
        <p:spPr bwMode="auto">
          <a:xfrm>
            <a:off x="250825" y="5084763"/>
            <a:ext cx="31686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200"/>
          </a:p>
        </p:txBody>
      </p:sp>
      <p:sp>
        <p:nvSpPr>
          <p:cNvPr id="9222" name="TextBox 7"/>
          <p:cNvSpPr txBox="1">
            <a:spLocks noChangeArrowheads="1"/>
          </p:cNvSpPr>
          <p:nvPr/>
        </p:nvSpPr>
        <p:spPr bwMode="auto">
          <a:xfrm>
            <a:off x="4429125" y="564356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57250" y="2214563"/>
            <a:ext cx="3071813" cy="2286000"/>
          </a:xfrm>
          <a:prstGeom prst="roundRect">
            <a:avLst/>
          </a:prstGeom>
          <a:ln>
            <a:solidFill>
              <a:srgbClr val="00518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Ключевые принципы Европейской региональной политики: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dirty="0" err="1">
                <a:latin typeface="Arial" pitchFamily="34" charset="0"/>
                <a:cs typeface="Arial" pitchFamily="34" charset="0"/>
              </a:rPr>
              <a:t>Субсидиарность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Децентрализация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Партнерство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Открытость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643563" y="2214563"/>
            <a:ext cx="2643187" cy="2214562"/>
          </a:xfrm>
          <a:prstGeom prst="roundRect">
            <a:avLst/>
          </a:prstGeom>
          <a:ln>
            <a:solidFill>
              <a:srgbClr val="00518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Сочетание «восходящего»  и «нисходящего» принципов стратегического планирования</a:t>
            </a:r>
          </a:p>
        </p:txBody>
      </p:sp>
      <p:sp>
        <p:nvSpPr>
          <p:cNvPr id="11" name="Плюс 10"/>
          <p:cNvSpPr/>
          <p:nvPr/>
        </p:nvSpPr>
        <p:spPr>
          <a:xfrm>
            <a:off x="4429125" y="2714625"/>
            <a:ext cx="914400" cy="914400"/>
          </a:xfrm>
          <a:prstGeom prst="mathPlus">
            <a:avLst/>
          </a:prstGeom>
          <a:solidFill>
            <a:srgbClr val="0033CC"/>
          </a:solidFill>
          <a:ln>
            <a:solidFill>
              <a:srgbClr val="0039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643188" y="4857750"/>
            <a:ext cx="4429125" cy="1500188"/>
          </a:xfrm>
          <a:prstGeom prst="roundRect">
            <a:avLst/>
          </a:prstGeom>
          <a:ln>
            <a:solidFill>
              <a:srgbClr val="00518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buFont typeface="Wingdings" pitchFamily="2" charset="2"/>
              <a:buChar char="§"/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Максимальная эффективность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Адаптация к реальным проблемам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Увязка стратегий различного уровня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Устойчивое развитие региона</a:t>
            </a:r>
          </a:p>
        </p:txBody>
      </p:sp>
      <p:pic>
        <p:nvPicPr>
          <p:cNvPr id="16" name="Picture 4" descr="Логотип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480" y="6572272"/>
            <a:ext cx="1428800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Стрелка вниз 16"/>
          <p:cNvSpPr/>
          <p:nvPr/>
        </p:nvSpPr>
        <p:spPr>
          <a:xfrm>
            <a:off x="4572000" y="4357694"/>
            <a:ext cx="642942" cy="500066"/>
          </a:xfrm>
          <a:prstGeom prst="downArrow">
            <a:avLst>
              <a:gd name="adj1" fmla="val 50000"/>
              <a:gd name="adj2" fmla="val 44667"/>
            </a:avLst>
          </a:prstGeom>
          <a:solidFill>
            <a:srgbClr val="0033CC"/>
          </a:solidFill>
          <a:ln>
            <a:solidFill>
              <a:srgbClr val="0039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>
          <a:xfrm>
            <a:off x="571500" y="1571625"/>
            <a:ext cx="8072438" cy="4443413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buClr>
                <a:srgbClr val="00518E"/>
              </a:buClr>
              <a:buFont typeface="Wingdings" pitchFamily="2" charset="2"/>
              <a:buChar char="v"/>
            </a:pPr>
            <a:r>
              <a:rPr lang="ru-RU" sz="1800" dirty="0" smtClean="0">
                <a:latin typeface="Arial" charset="0"/>
                <a:cs typeface="Arial" charset="0"/>
              </a:rPr>
              <a:t>преобладание патерналистских настроений;</a:t>
            </a:r>
          </a:p>
          <a:p>
            <a:pPr algn="just" eaLnBrk="1" hangingPunct="1">
              <a:spcBef>
                <a:spcPct val="0"/>
              </a:spcBef>
              <a:buClr>
                <a:srgbClr val="00518E"/>
              </a:buClr>
              <a:buFont typeface="Wingdings" pitchFamily="2" charset="2"/>
              <a:buChar char="v"/>
            </a:pPr>
            <a:r>
              <a:rPr lang="ru-RU" sz="1800" dirty="0" smtClean="0">
                <a:latin typeface="Arial" charset="0"/>
                <a:cs typeface="Arial" charset="0"/>
              </a:rPr>
              <a:t>отсутствие организационных, инвестиционных, кадровых, финансовых и пр. ресурсов для увеличения доходной части бюджета;</a:t>
            </a:r>
          </a:p>
          <a:p>
            <a:pPr algn="just" eaLnBrk="1" hangingPunct="1">
              <a:spcBef>
                <a:spcPct val="0"/>
              </a:spcBef>
              <a:buClr>
                <a:srgbClr val="00518E"/>
              </a:buClr>
              <a:buFont typeface="Wingdings" pitchFamily="2" charset="2"/>
              <a:buChar char="v"/>
            </a:pPr>
            <a:r>
              <a:rPr lang="ru-RU" sz="1800" dirty="0" smtClean="0">
                <a:latin typeface="Arial" charset="0"/>
                <a:cs typeface="Arial" charset="0"/>
              </a:rPr>
              <a:t>процессы планирования проводятся «</a:t>
            </a:r>
            <a:r>
              <a:rPr lang="ru-RU" sz="1800" dirty="0" err="1" smtClean="0">
                <a:latin typeface="Arial" charset="0"/>
                <a:cs typeface="Arial" charset="0"/>
              </a:rPr>
              <a:t>сверху-вниз</a:t>
            </a:r>
            <a:r>
              <a:rPr lang="ru-RU" sz="1800" dirty="0" smtClean="0">
                <a:latin typeface="Arial" charset="0"/>
                <a:cs typeface="Arial" charset="0"/>
              </a:rPr>
              <a:t>», а не наоборот - с самого нижнего территориального уровня;</a:t>
            </a:r>
          </a:p>
          <a:p>
            <a:pPr algn="just" eaLnBrk="1" hangingPunct="1">
              <a:spcBef>
                <a:spcPct val="0"/>
              </a:spcBef>
              <a:buClr>
                <a:srgbClr val="00518E"/>
              </a:buClr>
              <a:buFont typeface="Wingdings" pitchFamily="2" charset="2"/>
              <a:buChar char="v"/>
            </a:pPr>
            <a:r>
              <a:rPr lang="ru-RU" sz="1800" dirty="0" smtClean="0">
                <a:latin typeface="Arial" charset="0"/>
                <a:cs typeface="Arial" charset="0"/>
              </a:rPr>
              <a:t>как правило, не определена взаимосвязь необходимых для реализации стратегии показателей бюджетного финансирования с прогнозом бюджетных ресурсов на среднесрочную перспективу;</a:t>
            </a:r>
          </a:p>
          <a:p>
            <a:pPr algn="just" eaLnBrk="1" hangingPunct="1">
              <a:spcBef>
                <a:spcPct val="0"/>
              </a:spcBef>
              <a:buClr>
                <a:srgbClr val="00518E"/>
              </a:buClr>
              <a:buFont typeface="Wingdings" pitchFamily="2" charset="2"/>
              <a:buChar char="v"/>
            </a:pPr>
            <a:r>
              <a:rPr lang="ru-RU" sz="1800" dirty="0" smtClean="0">
                <a:latin typeface="Arial" charset="0"/>
                <a:cs typeface="Arial" charset="0"/>
              </a:rPr>
              <a:t>отсутствуют качественные инвестиционные проекты;</a:t>
            </a:r>
          </a:p>
          <a:p>
            <a:pPr algn="just" eaLnBrk="1" hangingPunct="1">
              <a:spcBef>
                <a:spcPct val="0"/>
              </a:spcBef>
              <a:buClr>
                <a:srgbClr val="00518E"/>
              </a:buClr>
              <a:buFont typeface="Wingdings" pitchFamily="2" charset="2"/>
              <a:buChar char="v"/>
            </a:pPr>
            <a:r>
              <a:rPr lang="ru-RU" sz="1800" dirty="0" smtClean="0">
                <a:latin typeface="Arial" charset="0"/>
                <a:cs typeface="Arial" charset="0"/>
              </a:rPr>
              <a:t>отсутствует механизм взаимодействия с инвесторами по проектам, реализация которых предусмотрена на местном уровне;</a:t>
            </a:r>
          </a:p>
          <a:p>
            <a:pPr algn="just" eaLnBrk="1" hangingPunct="1">
              <a:spcBef>
                <a:spcPct val="0"/>
              </a:spcBef>
              <a:buClr>
                <a:srgbClr val="00518E"/>
              </a:buClr>
              <a:buFont typeface="Wingdings" pitchFamily="2" charset="2"/>
              <a:buChar char="v"/>
            </a:pPr>
            <a:r>
              <a:rPr lang="ru-RU" sz="1800" dirty="0" smtClean="0">
                <a:latin typeface="Arial" charset="0"/>
                <a:cs typeface="Arial" charset="0"/>
              </a:rPr>
              <a:t>отсутствует увязка стратегий различного уровня «государство-регион-район»;</a:t>
            </a:r>
          </a:p>
          <a:p>
            <a:pPr algn="just" eaLnBrk="1" hangingPunct="1">
              <a:spcBef>
                <a:spcPct val="0"/>
              </a:spcBef>
              <a:buClr>
                <a:srgbClr val="00518E"/>
              </a:buClr>
              <a:buFont typeface="Wingdings" pitchFamily="2" charset="2"/>
              <a:buChar char="v"/>
            </a:pPr>
            <a:r>
              <a:rPr lang="ru-RU" sz="1800" dirty="0" smtClean="0">
                <a:latin typeface="Arial" charset="0"/>
                <a:cs typeface="Arial" charset="0"/>
              </a:rPr>
              <a:t> отсутствует увязка с программами межмуниципального и трансграничного сотрудничества.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2938" y="785813"/>
            <a:ext cx="7929562" cy="785812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>
                <a:solidFill>
                  <a:srgbClr val="00518E"/>
                </a:solidFill>
                <a:latin typeface="Arial" pitchFamily="34" charset="0"/>
                <a:cs typeface="Arial" pitchFamily="34" charset="0"/>
              </a:rPr>
              <a:t>Проблемы разработки и реализации стратегических программ:</a:t>
            </a:r>
            <a:endParaRPr lang="ru-RU" sz="2400" dirty="0">
              <a:solidFill>
                <a:srgbClr val="00518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4" descr="Логотип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480" y="6572272"/>
            <a:ext cx="1428800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500063"/>
            <a:ext cx="7543800" cy="9175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00518E"/>
                </a:solidFill>
                <a:latin typeface="Arial" pitchFamily="34" charset="0"/>
                <a:cs typeface="Arial" pitchFamily="34" charset="0"/>
              </a:rPr>
              <a:t>Проекты развития </a:t>
            </a:r>
            <a:r>
              <a:rPr lang="ru-RU" sz="2400" dirty="0" err="1" smtClean="0">
                <a:solidFill>
                  <a:srgbClr val="00518E"/>
                </a:solidFill>
                <a:latin typeface="Arial" pitchFamily="34" charset="0"/>
                <a:cs typeface="Arial" pitchFamily="34" charset="0"/>
              </a:rPr>
              <a:t>Дергачевского</a:t>
            </a:r>
            <a:r>
              <a:rPr lang="ru-RU" sz="2400" dirty="0" smtClean="0">
                <a:solidFill>
                  <a:srgbClr val="00518E"/>
                </a:solidFill>
                <a:latin typeface="Arial" pitchFamily="34" charset="0"/>
                <a:cs typeface="Arial" pitchFamily="34" charset="0"/>
              </a:rPr>
              <a:t> района Харьковской области</a:t>
            </a:r>
            <a:endParaRPr lang="ru-RU" sz="2400" dirty="0">
              <a:solidFill>
                <a:srgbClr val="00518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9" name="Picture 5"/>
          <p:cNvPicPr>
            <a:picLocks noGrp="1" noChangeAspect="1" noChangeArrowheads="1"/>
          </p:cNvPicPr>
          <p:nvPr>
            <p:ph type="dgm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500174"/>
            <a:ext cx="3280141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357686" y="1857364"/>
            <a:ext cx="38576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Производственная  агломерация (</a:t>
            </a:r>
            <a:r>
              <a:rPr lang="ru-RU" dirty="0" err="1" smtClean="0"/>
              <a:t>пгт</a:t>
            </a:r>
            <a:r>
              <a:rPr lang="ru-RU" dirty="0" smtClean="0"/>
              <a:t> </a:t>
            </a:r>
            <a:r>
              <a:rPr lang="ru-RU" dirty="0" err="1" smtClean="0"/>
              <a:t>Солоницевка</a:t>
            </a:r>
            <a:r>
              <a:rPr lang="ru-RU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Агропромышленная агломерация (г. Дергачи)</a:t>
            </a:r>
          </a:p>
          <a:p>
            <a:pPr>
              <a:lnSpc>
                <a:spcPct val="150000"/>
              </a:lnSpc>
            </a:pPr>
            <a:r>
              <a:rPr lang="ru-RU" dirty="0" err="1" smtClean="0"/>
              <a:t>Транспортно-логистическая</a:t>
            </a:r>
            <a:r>
              <a:rPr lang="ru-RU" dirty="0" smtClean="0"/>
              <a:t> агломерация (граница с Российской Федерацией- трасса М20/Е105)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143372" y="2071678"/>
            <a:ext cx="214314" cy="1428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143372" y="2928934"/>
            <a:ext cx="214314" cy="14287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143372" y="3714752"/>
            <a:ext cx="214314" cy="1428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4" descr="Логотип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480" y="6572272"/>
            <a:ext cx="1428800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500063"/>
            <a:ext cx="7543800" cy="9175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00518E"/>
                </a:solidFill>
                <a:latin typeface="Arial" pitchFamily="34" charset="0"/>
                <a:cs typeface="Arial" pitchFamily="34" charset="0"/>
              </a:rPr>
              <a:t>Проекты межмуниципального сотрудничества </a:t>
            </a:r>
            <a:r>
              <a:rPr lang="ru-RU" sz="2400" dirty="0" err="1" smtClean="0">
                <a:solidFill>
                  <a:srgbClr val="00518E"/>
                </a:solidFill>
                <a:latin typeface="Arial" pitchFamily="34" charset="0"/>
                <a:cs typeface="Arial" pitchFamily="34" charset="0"/>
              </a:rPr>
              <a:t>Дергачевского</a:t>
            </a:r>
            <a:r>
              <a:rPr lang="ru-RU" sz="2400" dirty="0" smtClean="0">
                <a:solidFill>
                  <a:srgbClr val="00518E"/>
                </a:solidFill>
                <a:latin typeface="Arial" pitchFamily="34" charset="0"/>
                <a:cs typeface="Arial" pitchFamily="34" charset="0"/>
              </a:rPr>
              <a:t> района Харьковской области</a:t>
            </a:r>
            <a:endParaRPr lang="ru-RU" sz="2400" dirty="0">
              <a:solidFill>
                <a:srgbClr val="00518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3" name="Picture 5"/>
          <p:cNvPicPr>
            <a:picLocks noGrp="1" noChangeAspect="1" noChangeArrowheads="1"/>
          </p:cNvPicPr>
          <p:nvPr>
            <p:ph type="dgm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428736"/>
            <a:ext cx="3357586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643438" y="1857364"/>
            <a:ext cx="36433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Строительство комплекса по переработке твердых бытовых отходов</a:t>
            </a:r>
          </a:p>
          <a:p>
            <a:endParaRPr lang="ru-RU" dirty="0" smtClean="0"/>
          </a:p>
          <a:p>
            <a:r>
              <a:rPr lang="ru-RU" dirty="0" err="1" smtClean="0"/>
              <a:t>Технополис</a:t>
            </a:r>
            <a:r>
              <a:rPr lang="ru-RU" dirty="0" smtClean="0"/>
              <a:t> «Пятихатки» на базе агломерации площадью 600 га: район «Пятихатки» города Харькова, </a:t>
            </a:r>
            <a:r>
              <a:rPr lang="ru-RU" dirty="0" err="1" smtClean="0"/>
              <a:t>коттеджный</a:t>
            </a:r>
            <a:r>
              <a:rPr lang="ru-RU" dirty="0" smtClean="0"/>
              <a:t> поселок «Родичи» и</a:t>
            </a:r>
          </a:p>
          <a:p>
            <a:r>
              <a:rPr lang="ru-RU" dirty="0" smtClean="0"/>
              <a:t> с. Черкасская Лозовая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4286248" y="1928802"/>
            <a:ext cx="357190" cy="35719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286248" y="3071810"/>
            <a:ext cx="357190" cy="35719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4" descr="Логотип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480" y="6572272"/>
            <a:ext cx="1428800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SmartArt 11" descr="лопань_05_FIN.gif"/>
          <p:cNvPicPr>
            <a:picLocks noGrp="1" noChangeAspect="1"/>
          </p:cNvPicPr>
          <p:nvPr>
            <p:ph type="dgm" idx="1"/>
          </p:nvPr>
        </p:nvPicPr>
        <p:blipFill>
          <a:blip r:embed="rId2" cstate="print"/>
          <a:stretch>
            <a:fillRect/>
          </a:stretch>
        </p:blipFill>
        <p:spPr>
          <a:xfrm>
            <a:off x="623959" y="1719263"/>
            <a:ext cx="7896081" cy="4411662"/>
          </a:xfrm>
        </p:spPr>
      </p:pic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63" y="571500"/>
            <a:ext cx="7543800" cy="91757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00518E"/>
                </a:solidFill>
                <a:latin typeface="Arial" pitchFamily="34" charset="0"/>
                <a:cs typeface="Arial" pitchFamily="34" charset="0"/>
              </a:rPr>
              <a:t>Проекты трансграничного сотрудничества </a:t>
            </a:r>
            <a:r>
              <a:rPr lang="ru-RU" sz="2400" dirty="0" err="1" smtClean="0">
                <a:solidFill>
                  <a:srgbClr val="00518E"/>
                </a:solidFill>
                <a:latin typeface="Arial" pitchFamily="34" charset="0"/>
                <a:cs typeface="Arial" pitchFamily="34" charset="0"/>
              </a:rPr>
              <a:t>Дергачевского</a:t>
            </a:r>
            <a:r>
              <a:rPr lang="ru-RU" sz="2400" dirty="0" smtClean="0">
                <a:solidFill>
                  <a:srgbClr val="00518E"/>
                </a:solidFill>
                <a:latin typeface="Arial" pitchFamily="34" charset="0"/>
                <a:cs typeface="Arial" pitchFamily="34" charset="0"/>
              </a:rPr>
              <a:t> района Харьковской области в рамках </a:t>
            </a:r>
            <a:r>
              <a:rPr lang="ru-RU" sz="2400" dirty="0" err="1" smtClean="0">
                <a:solidFill>
                  <a:srgbClr val="00518E"/>
                </a:solidFill>
                <a:latin typeface="Arial" pitchFamily="34" charset="0"/>
                <a:cs typeface="Arial" pitchFamily="34" charset="0"/>
              </a:rPr>
              <a:t>Еврорегиона</a:t>
            </a:r>
            <a:r>
              <a:rPr lang="ru-RU" sz="2400" dirty="0" smtClean="0">
                <a:solidFill>
                  <a:srgbClr val="00518E"/>
                </a:solidFill>
                <a:latin typeface="Arial" pitchFamily="34" charset="0"/>
                <a:cs typeface="Arial" pitchFamily="34" charset="0"/>
              </a:rPr>
              <a:t> «</a:t>
            </a:r>
            <a:r>
              <a:rPr lang="ru-RU" sz="2400" dirty="0" err="1" smtClean="0">
                <a:solidFill>
                  <a:srgbClr val="00518E"/>
                </a:solidFill>
                <a:latin typeface="Arial" pitchFamily="34" charset="0"/>
                <a:cs typeface="Arial" pitchFamily="34" charset="0"/>
              </a:rPr>
              <a:t>Слобожанщина</a:t>
            </a:r>
            <a:r>
              <a:rPr lang="ru-RU" sz="2400" dirty="0" smtClean="0">
                <a:solidFill>
                  <a:srgbClr val="00518E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2400" dirty="0">
              <a:solidFill>
                <a:srgbClr val="00518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Логотип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480" y="6572272"/>
            <a:ext cx="1428800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428596" y="5929330"/>
            <a:ext cx="8358246" cy="584775"/>
          </a:xfrm>
          <a:prstGeom prst="rect">
            <a:avLst/>
          </a:prstGeom>
          <a:solidFill>
            <a:schemeClr val="bg1">
              <a:alpha val="51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/>
            <a:r>
              <a:rPr lang="ru-RU" sz="1600" dirty="0" smtClean="0"/>
              <a:t>Разработка комплексного плана оздоровления бассейна реки Лопань (</a:t>
            </a:r>
            <a:r>
              <a:rPr lang="ru-RU" sz="1600" dirty="0" err="1" smtClean="0"/>
              <a:t>Дергачевский</a:t>
            </a:r>
            <a:r>
              <a:rPr lang="ru-RU" sz="1600" dirty="0" smtClean="0"/>
              <a:t> район Харьковской области и Белгородский район Белгородской области)</a:t>
            </a:r>
            <a:endParaRPr lang="ru-RU" sz="1600" dirty="0"/>
          </a:p>
        </p:txBody>
      </p:sp>
      <p:cxnSp>
        <p:nvCxnSpPr>
          <p:cNvPr id="23" name="Прямая со стрелкой 22"/>
          <p:cNvCxnSpPr/>
          <p:nvPr/>
        </p:nvCxnSpPr>
        <p:spPr>
          <a:xfrm rot="16200000" flipH="1">
            <a:off x="2428860" y="3929066"/>
            <a:ext cx="2857520" cy="1143008"/>
          </a:xfrm>
          <a:prstGeom prst="straightConnector1">
            <a:avLst/>
          </a:prstGeom>
          <a:ln w="25400" cap="rnd">
            <a:solidFill>
              <a:schemeClr val="tx1">
                <a:lumMod val="50000"/>
                <a:lumOff val="50000"/>
              </a:schemeClr>
            </a:solidFill>
            <a:round/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6200000" flipH="1">
            <a:off x="2857488" y="4357694"/>
            <a:ext cx="1571636" cy="1571636"/>
          </a:xfrm>
          <a:prstGeom prst="straightConnector1">
            <a:avLst/>
          </a:prstGeom>
          <a:ln w="25400" cap="rnd">
            <a:solidFill>
              <a:schemeClr val="tx1">
                <a:lumMod val="50000"/>
                <a:lumOff val="50000"/>
              </a:schemeClr>
            </a:solidFill>
            <a:round/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571500" y="1571625"/>
            <a:ext cx="8072438" cy="4443413"/>
          </a:xfrm>
        </p:spPr>
        <p:txBody>
          <a:bodyPr/>
          <a:lstStyle/>
          <a:p>
            <a:pPr algn="just" eaLnBrk="1" hangingPunct="1">
              <a:lnSpc>
                <a:spcPct val="114000"/>
              </a:lnSpc>
              <a:spcBef>
                <a:spcPct val="0"/>
              </a:spcBef>
              <a:buClr>
                <a:srgbClr val="003964"/>
              </a:buClr>
              <a:buFont typeface="Wingdings" pitchFamily="2" charset="2"/>
              <a:buChar char="v"/>
            </a:pPr>
            <a:r>
              <a:rPr lang="ru-RU" sz="1800" smtClean="0">
                <a:latin typeface="Arial" charset="0"/>
                <a:cs typeface="Arial" charset="0"/>
              </a:rPr>
              <a:t>наличие и простой доступ к информации об инвестиционном климате, включая Стратегический план развития территории;</a:t>
            </a:r>
          </a:p>
          <a:p>
            <a:pPr algn="just" eaLnBrk="1" hangingPunct="1">
              <a:lnSpc>
                <a:spcPct val="114000"/>
              </a:lnSpc>
              <a:spcBef>
                <a:spcPct val="0"/>
              </a:spcBef>
              <a:buClr>
                <a:srgbClr val="003964"/>
              </a:buClr>
              <a:buFont typeface="Wingdings" pitchFamily="2" charset="2"/>
              <a:buChar char="v"/>
            </a:pPr>
            <a:r>
              <a:rPr lang="ru-RU" sz="1800" smtClean="0">
                <a:latin typeface="Arial" charset="0"/>
                <a:cs typeface="Arial" charset="0"/>
              </a:rPr>
              <a:t>содействие со стороны местных властей;</a:t>
            </a:r>
          </a:p>
          <a:p>
            <a:pPr algn="just" eaLnBrk="1" hangingPunct="1">
              <a:lnSpc>
                <a:spcPct val="114000"/>
              </a:lnSpc>
              <a:spcBef>
                <a:spcPct val="0"/>
              </a:spcBef>
              <a:buClr>
                <a:srgbClr val="003964"/>
              </a:buClr>
              <a:buFont typeface="Wingdings" pitchFamily="2" charset="2"/>
              <a:buChar char="v"/>
            </a:pPr>
            <a:r>
              <a:rPr lang="ru-RU" sz="1800" smtClean="0">
                <a:latin typeface="Arial" charset="0"/>
                <a:cs typeface="Arial" charset="0"/>
              </a:rPr>
              <a:t>привлекательность местных условий: качество транспортной инфраструктуры и коммуникаций, наличие квалифицированной рабочей силы, стоимость аренды помещений, земли и пр.;</a:t>
            </a:r>
          </a:p>
          <a:p>
            <a:pPr algn="just" eaLnBrk="1" hangingPunct="1">
              <a:lnSpc>
                <a:spcPct val="114000"/>
              </a:lnSpc>
              <a:spcBef>
                <a:spcPct val="0"/>
              </a:spcBef>
              <a:buClr>
                <a:srgbClr val="003964"/>
              </a:buClr>
              <a:buFont typeface="Wingdings" pitchFamily="2" charset="2"/>
              <a:buChar char="v"/>
            </a:pPr>
            <a:r>
              <a:rPr lang="ru-RU" sz="1800" smtClean="0">
                <a:latin typeface="Arial" charset="0"/>
                <a:cs typeface="Arial" charset="0"/>
              </a:rPr>
              <a:t>примеры успешного привлечения инвестиций и развития бизнеса в регионе;</a:t>
            </a:r>
          </a:p>
          <a:p>
            <a:pPr algn="just" eaLnBrk="1" hangingPunct="1">
              <a:lnSpc>
                <a:spcPct val="114000"/>
              </a:lnSpc>
              <a:spcBef>
                <a:spcPct val="0"/>
              </a:spcBef>
              <a:buClr>
                <a:srgbClr val="003964"/>
              </a:buClr>
              <a:buFont typeface="Wingdings" pitchFamily="2" charset="2"/>
              <a:buChar char="v"/>
            </a:pPr>
            <a:r>
              <a:rPr lang="ru-RU" sz="1800" smtClean="0">
                <a:latin typeface="Arial" charset="0"/>
                <a:cs typeface="Arial" charset="0"/>
              </a:rPr>
              <a:t>формализация разрешительных и контролирующих функций исполнительных органов власти, прозрачность процедур, отсутствие коррупции;</a:t>
            </a:r>
          </a:p>
          <a:p>
            <a:pPr algn="just" eaLnBrk="1" hangingPunct="1">
              <a:lnSpc>
                <a:spcPct val="114000"/>
              </a:lnSpc>
              <a:spcBef>
                <a:spcPct val="0"/>
              </a:spcBef>
              <a:buClr>
                <a:srgbClr val="003964"/>
              </a:buClr>
              <a:buFont typeface="Wingdings" pitchFamily="2" charset="2"/>
              <a:buChar char="v"/>
            </a:pPr>
            <a:r>
              <a:rPr lang="ru-RU" sz="1800" smtClean="0">
                <a:latin typeface="Arial" charset="0"/>
                <a:cs typeface="Arial" charset="0"/>
              </a:rPr>
              <a:t>профессионализм консультантов, оказывающих услуги инвесторам.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2938" y="785813"/>
            <a:ext cx="7929562" cy="78581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28688" y="785813"/>
            <a:ext cx="7643812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51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Результаты инновационного подхода к управлению:</a:t>
            </a:r>
          </a:p>
        </p:txBody>
      </p:sp>
      <p:pic>
        <p:nvPicPr>
          <p:cNvPr id="8" name="Picture 4" descr="Логотип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480" y="6572272"/>
            <a:ext cx="1428800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1916113"/>
            <a:ext cx="5675312" cy="8699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0" i="1" u="sng" dirty="0" smtClean="0">
                <a:solidFill>
                  <a:srgbClr val="003964"/>
                </a:solidFill>
                <a:latin typeface="Monotype Corsiva" pitchFamily="66" charset="0"/>
              </a:rPr>
              <a:t>Спасибо за внимание!</a:t>
            </a:r>
            <a:endParaRPr lang="ru-RU" b="0" i="1" u="sng" dirty="0">
              <a:solidFill>
                <a:srgbClr val="003964"/>
              </a:solidFill>
              <a:latin typeface="Monotype Corsiva" pitchFamily="66" charset="0"/>
            </a:endParaRP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00113" y="4076700"/>
            <a:ext cx="6248400" cy="18002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>
                <a:solidFill>
                  <a:srgbClr val="00518E"/>
                </a:solidFill>
                <a:latin typeface="Arial" pitchFamily="34" charset="0"/>
                <a:cs typeface="Arial" pitchFamily="34" charset="0"/>
              </a:rPr>
              <a:t>Контактная информация: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>
                <a:solidFill>
                  <a:srgbClr val="00518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smtClean="0">
                <a:solidFill>
                  <a:srgbClr val="00518E"/>
                </a:solidFill>
                <a:latin typeface="Arial" pitchFamily="34" charset="0"/>
                <a:cs typeface="Arial" pitchFamily="34" charset="0"/>
              </a:rPr>
              <a:t>E-mail</a:t>
            </a:r>
            <a:r>
              <a:rPr lang="en-US" b="1" i="1" dirty="0" smtClean="0">
                <a:solidFill>
                  <a:srgbClr val="003964"/>
                </a:solidFill>
                <a:latin typeface="Arial" pitchFamily="34" charset="0"/>
                <a:cs typeface="Arial" pitchFamily="34" charset="0"/>
              </a:rPr>
              <a:t>: info@proconsul.com.ua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>
                <a:solidFill>
                  <a:srgbClr val="00518E"/>
                </a:solidFill>
                <a:latin typeface="Arial" pitchFamily="34" charset="0"/>
                <a:cs typeface="Arial" pitchFamily="34" charset="0"/>
              </a:rPr>
              <a:t>Тел. (057) 719-54-32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>
                <a:solidFill>
                  <a:srgbClr val="00518E"/>
                </a:solidFill>
                <a:latin typeface="Arial" pitchFamily="34" charset="0"/>
                <a:cs typeface="Arial" pitchFamily="34" charset="0"/>
              </a:rPr>
              <a:t>Андрей </a:t>
            </a:r>
            <a:r>
              <a:rPr lang="ru-RU" b="1" i="1" dirty="0" err="1" smtClean="0">
                <a:solidFill>
                  <a:srgbClr val="00518E"/>
                </a:solidFill>
                <a:latin typeface="Arial" pitchFamily="34" charset="0"/>
                <a:cs typeface="Arial" pitchFamily="34" charset="0"/>
              </a:rPr>
              <a:t>Моченков</a:t>
            </a:r>
            <a:endParaRPr lang="ru-RU" b="1" i="1" dirty="0" smtClean="0">
              <a:solidFill>
                <a:srgbClr val="00518E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i="1" dirty="0">
              <a:latin typeface="Monotype Corsiva" pitchFamily="66" charset="0"/>
            </a:endParaRPr>
          </a:p>
        </p:txBody>
      </p:sp>
      <p:pic>
        <p:nvPicPr>
          <p:cNvPr id="7" name="Picture 4" descr="Логотип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480" y="6572272"/>
            <a:ext cx="1428800" cy="28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ченков_Стратегическое планирование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Моченков_Стратегическое планирование</Template>
  <TotalTime>242</TotalTime>
  <Words>407</Words>
  <Application>Microsoft Office PowerPoint</Application>
  <PresentationFormat>Экран (4:3)</PresentationFormat>
  <Paragraphs>48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Моченков_Стратегическое планирование</vt:lpstr>
      <vt:lpstr>«СТРАТЕГИЧЕСКОЕ ПЛАНИРОВАНИЕ РАЗВИТИЯ ТЕРРИТОРИЙ:  ОТ ПАТЕРНАЛИЗМА К РЕГИОНАЛЬНОЙ ИНИЦИАТИВЕ»</vt:lpstr>
      <vt:lpstr>       «Экономический рост в Украине напрямую зависит от экономической активности и предпринимательской инициативы на местах, инвестиционной привлекательности территорий и реализации инновационных подходов к управлению регионами… »  Из выступления Президента Украины на заседании Совета  регионов 15.09.2011 г.</vt:lpstr>
      <vt:lpstr>    Проблемы разработки и реализации стратегических программ:</vt:lpstr>
      <vt:lpstr>Проекты развития Дергачевского района Харьковской области</vt:lpstr>
      <vt:lpstr>Проекты межмуниципального сотрудничества Дергачевского района Харьковской области</vt:lpstr>
      <vt:lpstr>Проекты трансграничного сотрудничества Дергачевского района Харьковской области в рамках Еврорегиона «Слобожанщина»</vt:lpstr>
      <vt:lpstr>    </vt:lpstr>
      <vt:lpstr>Спасибо за внимание!</vt:lpstr>
    </vt:vector>
  </TitlesOfParts>
  <Company>Proconsul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«СТРАТЕГИЧЕСКОЕ ПЛАНИРОВАНИЕ РАЗВИТИЯ ТЕРРИТОРИЙ:  ОТ ПАТЕРНАЛИЗМА К РЕГИОНАЛЬНОЙ ИНИЦИАТИВЕ»</dc:title>
  <dc:creator>Виктория Сергеевна</dc:creator>
  <cp:lastModifiedBy>Виктория Сергеевна</cp:lastModifiedBy>
  <cp:revision>35</cp:revision>
  <dcterms:created xsi:type="dcterms:W3CDTF">2011-09-28T12:18:35Z</dcterms:created>
  <dcterms:modified xsi:type="dcterms:W3CDTF">2011-09-29T10:26:59Z</dcterms:modified>
</cp:coreProperties>
</file>